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7" r:id="rId4"/>
    <p:sldId id="259" r:id="rId5"/>
    <p:sldId id="261" r:id="rId6"/>
    <p:sldId id="262" r:id="rId7"/>
    <p:sldId id="260"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1" d="100"/>
          <a:sy n="71" d="100"/>
        </p:scale>
        <p:origin x="1061" y="43"/>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29114-C6EB-4D86-846F-F1BE0A772907}" type="datetimeFigureOut">
              <a:rPr lang="de-DE" smtClean="0"/>
              <a:t>08.12.2021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862774-E95F-4833-B38A-1BDEA591FAFA}" type="slidenum">
              <a:rPr lang="de-DE" smtClean="0"/>
              <a:t>‹Nr.›</a:t>
            </a:fld>
            <a:endParaRPr lang="de-DE"/>
          </a:p>
        </p:txBody>
      </p:sp>
    </p:spTree>
    <p:extLst>
      <p:ext uri="{BB962C8B-B14F-4D97-AF65-F5344CB8AC3E}">
        <p14:creationId xmlns:p14="http://schemas.microsoft.com/office/powerpoint/2010/main" val="213397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http://andrea-angermeier.de/keltischer-baumkalender-zeder/</a:t>
            </a:r>
          </a:p>
          <a:p>
            <a:r>
              <a:rPr lang="de-DE" dirty="0"/>
              <a:t>https://www.plantura.garden/wp-content/uploads/2018/04/feigenbaum-garten-1.jpg</a:t>
            </a:r>
          </a:p>
          <a:p>
            <a:r>
              <a:rPr lang="de-DE" dirty="0"/>
              <a:t>https://www.d-journal.ch/wp-content/uploads/sites/3/2019/02/olivenbaum-315295.jpg</a:t>
            </a:r>
          </a:p>
          <a:p>
            <a:r>
              <a:rPr lang="de-DE" dirty="0"/>
              <a:t>http://www.liederkiste.net/wp-content/uploads/2017/01/grapes-460518_1920-700x466.jpg</a:t>
            </a:r>
          </a:p>
        </p:txBody>
      </p:sp>
      <p:sp>
        <p:nvSpPr>
          <p:cNvPr id="4" name="Foliennummernplatzhalter 3"/>
          <p:cNvSpPr>
            <a:spLocks noGrp="1"/>
          </p:cNvSpPr>
          <p:nvPr>
            <p:ph type="sldNum" sz="quarter" idx="5"/>
          </p:nvPr>
        </p:nvSpPr>
        <p:spPr/>
        <p:txBody>
          <a:bodyPr/>
          <a:lstStyle/>
          <a:p>
            <a:fld id="{2A862774-E95F-4833-B38A-1BDEA591FAFA}" type="slidenum">
              <a:rPr lang="de-DE" smtClean="0"/>
              <a:t>2</a:t>
            </a:fld>
            <a:endParaRPr lang="de-DE"/>
          </a:p>
        </p:txBody>
      </p:sp>
    </p:spTree>
    <p:extLst>
      <p:ext uri="{BB962C8B-B14F-4D97-AF65-F5344CB8AC3E}">
        <p14:creationId xmlns:p14="http://schemas.microsoft.com/office/powerpoint/2010/main" val="3853188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https://klangschalen-center.de/media/image/6f/e3/45/x9696-2_Zimbeln_Ornamente.jpg.pagespeed.ic.ze7Z4YdzIV.jpg</a:t>
            </a:r>
          </a:p>
        </p:txBody>
      </p:sp>
      <p:sp>
        <p:nvSpPr>
          <p:cNvPr id="4" name="Foliennummernplatzhalter 3"/>
          <p:cNvSpPr>
            <a:spLocks noGrp="1"/>
          </p:cNvSpPr>
          <p:nvPr>
            <p:ph type="sldNum" sz="quarter" idx="5"/>
          </p:nvPr>
        </p:nvSpPr>
        <p:spPr/>
        <p:txBody>
          <a:bodyPr/>
          <a:lstStyle/>
          <a:p>
            <a:fld id="{2A862774-E95F-4833-B38A-1BDEA591FAFA}" type="slidenum">
              <a:rPr lang="de-DE" smtClean="0"/>
              <a:t>5</a:t>
            </a:fld>
            <a:endParaRPr lang="de-DE"/>
          </a:p>
        </p:txBody>
      </p:sp>
    </p:spTree>
    <p:extLst>
      <p:ext uri="{BB962C8B-B14F-4D97-AF65-F5344CB8AC3E}">
        <p14:creationId xmlns:p14="http://schemas.microsoft.com/office/powerpoint/2010/main" val="22466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https://free.messianicbible.com/wp-content/uploads/2015/02/1080-Maria_Dreieichen_-_Fresko_a_Konig_David-by-Johann-Baptist-Wenzel-Bergl-photo-by-Wolfgang-Sauber.jpg</a:t>
            </a:r>
          </a:p>
        </p:txBody>
      </p:sp>
      <p:sp>
        <p:nvSpPr>
          <p:cNvPr id="4" name="Foliennummernplatzhalter 3"/>
          <p:cNvSpPr>
            <a:spLocks noGrp="1"/>
          </p:cNvSpPr>
          <p:nvPr>
            <p:ph type="sldNum" sz="quarter" idx="5"/>
          </p:nvPr>
        </p:nvSpPr>
        <p:spPr/>
        <p:txBody>
          <a:bodyPr/>
          <a:lstStyle/>
          <a:p>
            <a:fld id="{2A862774-E95F-4833-B38A-1BDEA591FAFA}" type="slidenum">
              <a:rPr lang="de-DE" smtClean="0"/>
              <a:t>6</a:t>
            </a:fld>
            <a:endParaRPr lang="de-DE"/>
          </a:p>
        </p:txBody>
      </p:sp>
    </p:spTree>
    <p:extLst>
      <p:ext uri="{BB962C8B-B14F-4D97-AF65-F5344CB8AC3E}">
        <p14:creationId xmlns:p14="http://schemas.microsoft.com/office/powerpoint/2010/main" val="2469308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https://yandex.ru/images/search?text=david%20batseba&amp;pos=7&amp;img_url=https%3A%2F%2Fpbs.twimg.com%2Fmedia%2FEX1eg4DWAAEtX1Z.png&amp;rpt=simage</a:t>
            </a:r>
          </a:p>
          <a:p>
            <a:r>
              <a:rPr lang="de-DE" dirty="0"/>
              <a:t>https://yandex.ru/images/search?text=david%20batseba&amp;pos=130&amp;p=4&amp;img_url=https%3A%2F%2Fi.ytimg.com%2Fvi%2FDfuGs1jgEyk%2Fmaxresdefault.jpg&amp;rpt=simage</a:t>
            </a:r>
          </a:p>
          <a:p>
            <a:endParaRPr lang="de-DE" dirty="0"/>
          </a:p>
        </p:txBody>
      </p:sp>
      <p:sp>
        <p:nvSpPr>
          <p:cNvPr id="4" name="Foliennummernplatzhalter 3"/>
          <p:cNvSpPr>
            <a:spLocks noGrp="1"/>
          </p:cNvSpPr>
          <p:nvPr>
            <p:ph type="sldNum" sz="quarter" idx="5"/>
          </p:nvPr>
        </p:nvSpPr>
        <p:spPr/>
        <p:txBody>
          <a:bodyPr/>
          <a:lstStyle/>
          <a:p>
            <a:fld id="{2A862774-E95F-4833-B38A-1BDEA591FAFA}" type="slidenum">
              <a:rPr lang="de-DE" smtClean="0"/>
              <a:t>7</a:t>
            </a:fld>
            <a:endParaRPr lang="de-DE"/>
          </a:p>
        </p:txBody>
      </p:sp>
    </p:spTree>
    <p:extLst>
      <p:ext uri="{BB962C8B-B14F-4D97-AF65-F5344CB8AC3E}">
        <p14:creationId xmlns:p14="http://schemas.microsoft.com/office/powerpoint/2010/main" val="243034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D5930E-841E-4C15-BCBA-6D88ADD9CF7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B9637A0-A941-4640-8F8F-5EB2601075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4F85C05-D4CE-4704-81D5-DFA1620C71E9}"/>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5" name="Fußzeilenplatzhalter 4">
            <a:extLst>
              <a:ext uri="{FF2B5EF4-FFF2-40B4-BE49-F238E27FC236}">
                <a16:creationId xmlns:a16="http://schemas.microsoft.com/office/drawing/2014/main" id="{CD2A68C8-2403-43E5-BF06-C2F67960A9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619EF74-D2D6-44F8-9311-751040D70BD6}"/>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865454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40B00A-B808-4FEE-B6F8-6CB0C7CC9CA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1C68212-9D7F-4DAF-86EB-856978C20A1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35714E-69ED-4335-BE37-6A6335DC7C0E}"/>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5" name="Fußzeilenplatzhalter 4">
            <a:extLst>
              <a:ext uri="{FF2B5EF4-FFF2-40B4-BE49-F238E27FC236}">
                <a16:creationId xmlns:a16="http://schemas.microsoft.com/office/drawing/2014/main" id="{B83460EF-42A4-4E6C-9590-2586448C3EE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6AFE2AA-E108-4760-9028-B0B2EC5CA50F}"/>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2628164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6C9A2B1-0526-4C84-AC2C-A3B5DBA5F04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79C2261-6EF9-4BDD-9299-7FAA8CB5B76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7E4DB3D-65AF-4FC1-9F84-4F9F4B211811}"/>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5" name="Fußzeilenplatzhalter 4">
            <a:extLst>
              <a:ext uri="{FF2B5EF4-FFF2-40B4-BE49-F238E27FC236}">
                <a16:creationId xmlns:a16="http://schemas.microsoft.com/office/drawing/2014/main" id="{C7D49B54-C046-4967-880C-8A8B0C492EF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361158-C8EA-49EA-B29E-79BBD6344602}"/>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427258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B447CA-9180-49EB-A552-A1535115091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D698CEA-54BF-41EF-8E3D-56432F28D9C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51433F-B0AC-4D3A-84A2-6DC0CBDB5283}"/>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5" name="Fußzeilenplatzhalter 4">
            <a:extLst>
              <a:ext uri="{FF2B5EF4-FFF2-40B4-BE49-F238E27FC236}">
                <a16:creationId xmlns:a16="http://schemas.microsoft.com/office/drawing/2014/main" id="{6898B4B1-D290-409B-8ADB-BBFFE00DD45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2F206AE-44ED-4984-802A-DA84BF22A5FF}"/>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164170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FF962-C9A5-4F22-9354-8904A965B78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DEEA24D6-3803-44C9-BC48-6A3400A03A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45472DC-4541-4B77-B2C9-E5C50623DAAC}"/>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5" name="Fußzeilenplatzhalter 4">
            <a:extLst>
              <a:ext uri="{FF2B5EF4-FFF2-40B4-BE49-F238E27FC236}">
                <a16:creationId xmlns:a16="http://schemas.microsoft.com/office/drawing/2014/main" id="{158179A0-3C47-4A51-BAFD-B2FC68F4FD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158803B-4D72-492E-B456-614AB3508BB8}"/>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410658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F18BD-6B28-4E3F-B7F0-C0C12EBC80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85496E7-5835-4412-AA9F-FE07B09F16B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A73813E-C6EF-417B-B737-34564F2BA03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B019818D-92CC-4484-845D-1127803C8D35}"/>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6" name="Fußzeilenplatzhalter 5">
            <a:extLst>
              <a:ext uri="{FF2B5EF4-FFF2-40B4-BE49-F238E27FC236}">
                <a16:creationId xmlns:a16="http://schemas.microsoft.com/office/drawing/2014/main" id="{42DE3F90-2D3B-4D00-A943-59FF07FC79C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FC73751-7887-4F98-B674-01629D105005}"/>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328728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216AA-8AA1-4636-A74E-31BA5A60A9B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1C69D76-ECBF-4C8C-8703-202C90B287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A2FB2EE-9808-4048-B7E5-CA4A41F16D9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3FE9383-833B-49BE-86B5-2EF263B7CC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5D5DC87-8DFB-4ACA-A8FC-B1EC085E212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0C20558-7A08-4684-8029-24D4FF3985CD}"/>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8" name="Fußzeilenplatzhalter 7">
            <a:extLst>
              <a:ext uri="{FF2B5EF4-FFF2-40B4-BE49-F238E27FC236}">
                <a16:creationId xmlns:a16="http://schemas.microsoft.com/office/drawing/2014/main" id="{16CA4CF8-83A6-410E-85D6-B07D68740973}"/>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65331CE-49ED-4A0D-AEAE-43B3A1E57ED2}"/>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376903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E1BEB7-7FFA-4D52-99F4-3651397626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B2C1E4D-3D29-4E10-AE83-DE4BA471DCF6}"/>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4" name="Fußzeilenplatzhalter 3">
            <a:extLst>
              <a:ext uri="{FF2B5EF4-FFF2-40B4-BE49-F238E27FC236}">
                <a16:creationId xmlns:a16="http://schemas.microsoft.com/office/drawing/2014/main" id="{9059D8D2-D9F2-4C41-B378-471C94B634C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9AAA2386-13D8-4F75-9EE6-790C9351CC95}"/>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212576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E7B7C47-5585-4946-A925-76AFD651018D}"/>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3" name="Fußzeilenplatzhalter 2">
            <a:extLst>
              <a:ext uri="{FF2B5EF4-FFF2-40B4-BE49-F238E27FC236}">
                <a16:creationId xmlns:a16="http://schemas.microsoft.com/office/drawing/2014/main" id="{D9BF32E6-F250-4F20-91F9-84A5840E43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C9B1E6B-844C-49B9-A72E-65CE830B941B}"/>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247631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827F74-5552-41CF-9B7B-2EABF898431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DA99D38-A2B4-413A-9A4B-0694C2E577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6C37D4-A2A8-43E8-B852-C75C03BFED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609A37B-50EE-4F91-AFBB-3F4E1D6D46E7}"/>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6" name="Fußzeilenplatzhalter 5">
            <a:extLst>
              <a:ext uri="{FF2B5EF4-FFF2-40B4-BE49-F238E27FC236}">
                <a16:creationId xmlns:a16="http://schemas.microsoft.com/office/drawing/2014/main" id="{EC49E8F2-BEFD-42F9-8935-8F58A41BDDE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1C1A475-B439-47AB-82C4-DF4CA4172772}"/>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2316846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363E4-A20D-4DF8-94D6-918D05C77A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530832BE-6696-44E0-B75D-C1CA226444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B8E81379-FC77-4C99-BDEB-CF34A7158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BCBDA39-FC8A-4855-9973-AFF70FAB7943}"/>
              </a:ext>
            </a:extLst>
          </p:cNvPr>
          <p:cNvSpPr>
            <a:spLocks noGrp="1"/>
          </p:cNvSpPr>
          <p:nvPr>
            <p:ph type="dt" sz="half" idx="10"/>
          </p:nvPr>
        </p:nvSpPr>
        <p:spPr/>
        <p:txBody>
          <a:bodyPr/>
          <a:lstStyle/>
          <a:p>
            <a:fld id="{35991813-031E-4585-A141-FE5EE9D89D6A}" type="datetimeFigureOut">
              <a:rPr lang="de-DE" smtClean="0"/>
              <a:t>08.12.2021</a:t>
            </a:fld>
            <a:endParaRPr lang="de-DE"/>
          </a:p>
        </p:txBody>
      </p:sp>
      <p:sp>
        <p:nvSpPr>
          <p:cNvPr id="6" name="Fußzeilenplatzhalter 5">
            <a:extLst>
              <a:ext uri="{FF2B5EF4-FFF2-40B4-BE49-F238E27FC236}">
                <a16:creationId xmlns:a16="http://schemas.microsoft.com/office/drawing/2014/main" id="{656DFEC6-FB34-4A8E-82E4-E0796E18C8C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44E61E0-56C1-43D2-AD2E-DCCEDC6C53D7}"/>
              </a:ext>
            </a:extLst>
          </p:cNvPr>
          <p:cNvSpPr>
            <a:spLocks noGrp="1"/>
          </p:cNvSpPr>
          <p:nvPr>
            <p:ph type="sldNum" sz="quarter" idx="12"/>
          </p:nvPr>
        </p:nvSpPr>
        <p:spPr/>
        <p:txBody>
          <a:bodyPr/>
          <a:lstStyle/>
          <a:p>
            <a:fld id="{DD24C7AE-7E16-4CBE-A2C6-ADE849A25377}" type="slidenum">
              <a:rPr lang="de-DE" smtClean="0"/>
              <a:t>‹Nr.›</a:t>
            </a:fld>
            <a:endParaRPr lang="de-DE"/>
          </a:p>
        </p:txBody>
      </p:sp>
    </p:spTree>
    <p:extLst>
      <p:ext uri="{BB962C8B-B14F-4D97-AF65-F5344CB8AC3E}">
        <p14:creationId xmlns:p14="http://schemas.microsoft.com/office/powerpoint/2010/main" val="379262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11F33C5-0A8C-4633-AD07-0736CA3993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DF7AB3D-91DC-4E9E-9F81-D675492A04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638E237-D6C2-427C-A58D-0A4A61E2B2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91813-031E-4585-A141-FE5EE9D89D6A}" type="datetimeFigureOut">
              <a:rPr lang="de-DE" smtClean="0"/>
              <a:t>08.12.2021</a:t>
            </a:fld>
            <a:endParaRPr lang="de-DE"/>
          </a:p>
        </p:txBody>
      </p:sp>
      <p:sp>
        <p:nvSpPr>
          <p:cNvPr id="5" name="Fußzeilenplatzhalter 4">
            <a:extLst>
              <a:ext uri="{FF2B5EF4-FFF2-40B4-BE49-F238E27FC236}">
                <a16:creationId xmlns:a16="http://schemas.microsoft.com/office/drawing/2014/main" id="{89C52DEE-3B08-4C2F-A247-1D0BC82C11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11C23A2-43CB-47F4-8EA6-E74C525636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4C7AE-7E16-4CBE-A2C6-ADE849A25377}" type="slidenum">
              <a:rPr lang="de-DE" smtClean="0"/>
              <a:t>‹Nr.›</a:t>
            </a:fld>
            <a:endParaRPr lang="de-DE"/>
          </a:p>
        </p:txBody>
      </p:sp>
    </p:spTree>
    <p:extLst>
      <p:ext uri="{BB962C8B-B14F-4D97-AF65-F5344CB8AC3E}">
        <p14:creationId xmlns:p14="http://schemas.microsoft.com/office/powerpoint/2010/main" val="1227476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99CE0F-AF80-48A7-B8FC-961BA86CDE6C}"/>
              </a:ext>
            </a:extLst>
          </p:cNvPr>
          <p:cNvSpPr>
            <a:spLocks noGrp="1"/>
          </p:cNvSpPr>
          <p:nvPr>
            <p:ph type="ctrTitle"/>
          </p:nvPr>
        </p:nvSpPr>
        <p:spPr/>
        <p:txBody>
          <a:bodyPr/>
          <a:lstStyle/>
          <a:p>
            <a:r>
              <a:rPr lang="de-DE" dirty="0"/>
              <a:t>DAVID</a:t>
            </a:r>
          </a:p>
        </p:txBody>
      </p:sp>
      <p:sp>
        <p:nvSpPr>
          <p:cNvPr id="3" name="Untertitel 2">
            <a:extLst>
              <a:ext uri="{FF2B5EF4-FFF2-40B4-BE49-F238E27FC236}">
                <a16:creationId xmlns:a16="http://schemas.microsoft.com/office/drawing/2014/main" id="{8C3B618E-AD18-483C-BD75-311DA1427547}"/>
              </a:ext>
            </a:extLst>
          </p:cNvPr>
          <p:cNvSpPr>
            <a:spLocks noGrp="1"/>
          </p:cNvSpPr>
          <p:nvPr>
            <p:ph type="subTitle" idx="1"/>
          </p:nvPr>
        </p:nvSpPr>
        <p:spPr/>
        <p:txBody>
          <a:bodyPr/>
          <a:lstStyle/>
          <a:p>
            <a:r>
              <a:rPr lang="de-DE" dirty="0"/>
              <a:t>1 Sam 16ff.</a:t>
            </a:r>
          </a:p>
          <a:p>
            <a:endParaRPr lang="de-DE" dirty="0"/>
          </a:p>
        </p:txBody>
      </p:sp>
    </p:spTree>
    <p:extLst>
      <p:ext uri="{BB962C8B-B14F-4D97-AF65-F5344CB8AC3E}">
        <p14:creationId xmlns:p14="http://schemas.microsoft.com/office/powerpoint/2010/main" val="111779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2">
            <a:extLst>
              <a:ext uri="{FF2B5EF4-FFF2-40B4-BE49-F238E27FC236}">
                <a16:creationId xmlns:a16="http://schemas.microsoft.com/office/drawing/2014/main" id="{E8790017-8800-4111-8E4A-0F6678E8EF9E}"/>
              </a:ext>
            </a:extLst>
          </p:cNvPr>
          <p:cNvSpPr>
            <a:spLocks noGrp="1"/>
          </p:cNvSpPr>
          <p:nvPr>
            <p:ph idx="1"/>
          </p:nvPr>
        </p:nvSpPr>
        <p:spPr>
          <a:xfrm>
            <a:off x="248920" y="514985"/>
            <a:ext cx="8448040" cy="4351338"/>
          </a:xfrm>
        </p:spPr>
        <p:txBody>
          <a:bodyPr>
            <a:normAutofit/>
          </a:bodyPr>
          <a:lstStyle/>
          <a:p>
            <a:pPr marL="0" indent="0">
              <a:buNone/>
            </a:pPr>
            <a:r>
              <a:rPr lang="de-DE" sz="3000" dirty="0"/>
              <a:t>Die Israeliten hatten ursprünglich keine Könige, sondern nur Richter. Denn Gott war ihr König. Als Abimelech seine Brüder ermordete, um König von </a:t>
            </a:r>
            <a:r>
              <a:rPr lang="de-DE" sz="3000" dirty="0" err="1"/>
              <a:t>Sichem</a:t>
            </a:r>
            <a:r>
              <a:rPr lang="de-DE" sz="3000" dirty="0"/>
              <a:t> zu werden, warnte sein jüngster Bruder </a:t>
            </a:r>
            <a:r>
              <a:rPr lang="de-DE" sz="3000" dirty="0" err="1"/>
              <a:t>Jotam</a:t>
            </a:r>
            <a:r>
              <a:rPr lang="de-DE" sz="3000" dirty="0"/>
              <a:t> aus dem Versteck mit einer Fabel (Ri 9): Die Bäume suchten sich einen König. Der Ölbaum, der Feigenbaum und der Weinstock lehnten ab. Der Dornstrauch stimmte zu, bot seinen Schatten als Schutz an und drohte bei Ungehorsam mit dem Feuer </a:t>
            </a:r>
          </a:p>
        </p:txBody>
      </p:sp>
    </p:spTree>
    <p:extLst>
      <p:ext uri="{BB962C8B-B14F-4D97-AF65-F5344CB8AC3E}">
        <p14:creationId xmlns:p14="http://schemas.microsoft.com/office/powerpoint/2010/main" val="29648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B46D75-930F-4796-8955-51BCEC1A095C}"/>
              </a:ext>
            </a:extLst>
          </p:cNvPr>
          <p:cNvSpPr>
            <a:spLocks noGrp="1"/>
          </p:cNvSpPr>
          <p:nvPr>
            <p:ph type="title"/>
          </p:nvPr>
        </p:nvSpPr>
        <p:spPr/>
        <p:txBody>
          <a:bodyPr/>
          <a:lstStyle/>
          <a:p>
            <a:r>
              <a:rPr lang="de-DE" dirty="0"/>
              <a:t>David – Der Auserwählte Gottes</a:t>
            </a:r>
          </a:p>
        </p:txBody>
      </p:sp>
      <p:sp>
        <p:nvSpPr>
          <p:cNvPr id="3" name="Inhaltsplatzhalter 2">
            <a:extLst>
              <a:ext uri="{FF2B5EF4-FFF2-40B4-BE49-F238E27FC236}">
                <a16:creationId xmlns:a16="http://schemas.microsoft.com/office/drawing/2014/main" id="{D2D678D1-C9EF-4678-B771-642D389B3DE0}"/>
              </a:ext>
            </a:extLst>
          </p:cNvPr>
          <p:cNvSpPr>
            <a:spLocks noGrp="1"/>
          </p:cNvSpPr>
          <p:nvPr>
            <p:ph idx="1"/>
          </p:nvPr>
        </p:nvSpPr>
        <p:spPr>
          <a:xfrm>
            <a:off x="838200" y="1825625"/>
            <a:ext cx="5643880" cy="4351338"/>
          </a:xfrm>
        </p:spPr>
        <p:txBody>
          <a:bodyPr>
            <a:normAutofit/>
          </a:bodyPr>
          <a:lstStyle/>
          <a:p>
            <a:pPr marL="0" indent="0">
              <a:buNone/>
            </a:pPr>
            <a:r>
              <a:rPr lang="de-DE" dirty="0"/>
              <a:t>Weil Saul Gott nicht mehr gehorsam war und nach seinem eigenen Willen handelte, sollte er nicht mehr König von Israel sein. Saul hatte vergessen, dass er ohne Gott nie König geworden wäre.</a:t>
            </a:r>
          </a:p>
        </p:txBody>
      </p:sp>
      <p:sp>
        <p:nvSpPr>
          <p:cNvPr id="6" name="Inhaltsplatzhalter 2">
            <a:extLst>
              <a:ext uri="{FF2B5EF4-FFF2-40B4-BE49-F238E27FC236}">
                <a16:creationId xmlns:a16="http://schemas.microsoft.com/office/drawing/2014/main" id="{62F51AF8-7C0E-43C5-915A-934531AA1272}"/>
              </a:ext>
            </a:extLst>
          </p:cNvPr>
          <p:cNvSpPr txBox="1">
            <a:spLocks/>
          </p:cNvSpPr>
          <p:nvPr/>
        </p:nvSpPr>
        <p:spPr>
          <a:xfrm>
            <a:off x="614680" y="4446905"/>
            <a:ext cx="1106931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Samuel suchte deshalb einen neuen König: Er fand ihn in Betlehem. </a:t>
            </a:r>
            <a:r>
              <a:rPr lang="de-DE" dirty="0" err="1"/>
              <a:t>Isai</a:t>
            </a:r>
            <a:r>
              <a:rPr lang="de-DE" dirty="0"/>
              <a:t> hatte 8 Söhne. Im Geheimen besuchte Samuel </a:t>
            </a:r>
            <a:r>
              <a:rPr lang="de-DE" dirty="0" err="1"/>
              <a:t>Isai</a:t>
            </a:r>
            <a:r>
              <a:rPr lang="de-DE" dirty="0"/>
              <a:t>. Nicht die 7 älteren, starken Brüder, die </a:t>
            </a:r>
            <a:r>
              <a:rPr lang="de-DE" dirty="0" err="1"/>
              <a:t>Isai</a:t>
            </a:r>
            <a:r>
              <a:rPr lang="de-DE" dirty="0"/>
              <a:t> vorstellte, waren auserwählt, sondern der jüngste, David, der gerade die Schafe hütete. Das sollte David bewusst machen, dass nicht seine Leistung Grund für sein Königtum war, sondern die Erwählung durch Gott.</a:t>
            </a:r>
          </a:p>
        </p:txBody>
      </p:sp>
    </p:spTree>
    <p:extLst>
      <p:ext uri="{BB962C8B-B14F-4D97-AF65-F5344CB8AC3E}">
        <p14:creationId xmlns:p14="http://schemas.microsoft.com/office/powerpoint/2010/main" val="63104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2">
            <a:extLst>
              <a:ext uri="{FF2B5EF4-FFF2-40B4-BE49-F238E27FC236}">
                <a16:creationId xmlns:a16="http://schemas.microsoft.com/office/drawing/2014/main" id="{070BA29D-2803-4107-95C9-11B6AAFA2252}"/>
              </a:ext>
            </a:extLst>
          </p:cNvPr>
          <p:cNvSpPr>
            <a:spLocks noGrp="1"/>
          </p:cNvSpPr>
          <p:nvPr>
            <p:ph idx="1"/>
          </p:nvPr>
        </p:nvSpPr>
        <p:spPr>
          <a:xfrm>
            <a:off x="248920" y="514985"/>
            <a:ext cx="5643880" cy="4351338"/>
          </a:xfrm>
        </p:spPr>
        <p:txBody>
          <a:bodyPr>
            <a:normAutofit/>
          </a:bodyPr>
          <a:lstStyle/>
          <a:p>
            <a:pPr marL="0" indent="0">
              <a:buNone/>
            </a:pPr>
            <a:r>
              <a:rPr lang="de-DE" dirty="0"/>
              <a:t>David trat in den Dienst des Königs Saul, um ihn mit seiner Musik in gute Stimmung zu versetzen. </a:t>
            </a:r>
          </a:p>
        </p:txBody>
      </p:sp>
      <p:sp>
        <p:nvSpPr>
          <p:cNvPr id="7" name="Inhaltsplatzhalter 2">
            <a:extLst>
              <a:ext uri="{FF2B5EF4-FFF2-40B4-BE49-F238E27FC236}">
                <a16:creationId xmlns:a16="http://schemas.microsoft.com/office/drawing/2014/main" id="{1103ECDE-9CFF-4DF5-8DA7-5D54EBE1F891}"/>
              </a:ext>
            </a:extLst>
          </p:cNvPr>
          <p:cNvSpPr txBox="1">
            <a:spLocks/>
          </p:cNvSpPr>
          <p:nvPr/>
        </p:nvSpPr>
        <p:spPr>
          <a:xfrm>
            <a:off x="4104640" y="4726473"/>
            <a:ext cx="74320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Als das Heer der Israeliten gegen die Philister kämpfte, erklärte sich David bereit, gegen Goliath zu kämpfen. Seine Brüder waren skeptisch, als er ihnen Nahrung auf das Kriegsfeld brachte. Er besiegte Goliath mit einer Steinschleuder. </a:t>
            </a:r>
            <a:r>
              <a:rPr lang="de-DE" dirty="0">
                <a:highlight>
                  <a:srgbClr val="FFFF00"/>
                </a:highlight>
              </a:rPr>
              <a:t>2c</a:t>
            </a:r>
          </a:p>
        </p:txBody>
      </p:sp>
      <p:sp>
        <p:nvSpPr>
          <p:cNvPr id="9" name="Textfeld 8">
            <a:extLst>
              <a:ext uri="{FF2B5EF4-FFF2-40B4-BE49-F238E27FC236}">
                <a16:creationId xmlns:a16="http://schemas.microsoft.com/office/drawing/2014/main" id="{52A8BBBD-A5C2-4D01-B7A6-37E8CAD63B86}"/>
              </a:ext>
            </a:extLst>
          </p:cNvPr>
          <p:cNvSpPr txBox="1"/>
          <p:nvPr/>
        </p:nvSpPr>
        <p:spPr>
          <a:xfrm rot="19895097">
            <a:off x="297672" y="4911129"/>
            <a:ext cx="1202657" cy="369332"/>
          </a:xfrm>
          <a:prstGeom prst="rect">
            <a:avLst/>
          </a:prstGeom>
          <a:solidFill>
            <a:schemeClr val="accent1">
              <a:lumMod val="20000"/>
              <a:lumOff val="80000"/>
              <a:alpha val="93000"/>
            </a:schemeClr>
          </a:solidFill>
        </p:spPr>
        <p:txBody>
          <a:bodyPr wrap="square" rtlCol="0">
            <a:spAutoFit/>
          </a:bodyPr>
          <a:lstStyle/>
          <a:p>
            <a:r>
              <a:rPr lang="de-DE" b="1" dirty="0"/>
              <a:t>PHILISTER</a:t>
            </a:r>
          </a:p>
        </p:txBody>
      </p:sp>
      <p:sp>
        <p:nvSpPr>
          <p:cNvPr id="12" name="Textfeld 11">
            <a:extLst>
              <a:ext uri="{FF2B5EF4-FFF2-40B4-BE49-F238E27FC236}">
                <a16:creationId xmlns:a16="http://schemas.microsoft.com/office/drawing/2014/main" id="{6F5FF9DC-6F00-4471-AB6C-BED1943E78AF}"/>
              </a:ext>
            </a:extLst>
          </p:cNvPr>
          <p:cNvSpPr txBox="1"/>
          <p:nvPr/>
        </p:nvSpPr>
        <p:spPr>
          <a:xfrm rot="19895097">
            <a:off x="297614" y="4911129"/>
            <a:ext cx="1202657" cy="369332"/>
          </a:xfrm>
          <a:prstGeom prst="rect">
            <a:avLst/>
          </a:prstGeom>
          <a:solidFill>
            <a:schemeClr val="accent1">
              <a:lumMod val="20000"/>
              <a:lumOff val="80000"/>
              <a:alpha val="93000"/>
            </a:schemeClr>
          </a:solidFill>
        </p:spPr>
        <p:txBody>
          <a:bodyPr wrap="square" rtlCol="0">
            <a:spAutoFit/>
          </a:bodyPr>
          <a:lstStyle/>
          <a:p>
            <a:r>
              <a:rPr lang="de-DE" b="1" dirty="0"/>
              <a:t>PHILISTER</a:t>
            </a:r>
          </a:p>
        </p:txBody>
      </p:sp>
    </p:spTree>
    <p:extLst>
      <p:ext uri="{BB962C8B-B14F-4D97-AF65-F5344CB8AC3E}">
        <p14:creationId xmlns:p14="http://schemas.microsoft.com/office/powerpoint/2010/main" val="406937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4F340BBE-0D2F-4E8E-A48E-2C26EA721456}"/>
              </a:ext>
            </a:extLst>
          </p:cNvPr>
          <p:cNvSpPr txBox="1">
            <a:spLocks/>
          </p:cNvSpPr>
          <p:nvPr/>
        </p:nvSpPr>
        <p:spPr>
          <a:xfrm>
            <a:off x="4104640" y="4866323"/>
            <a:ext cx="74320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dirty="0"/>
          </a:p>
        </p:txBody>
      </p:sp>
      <p:sp>
        <p:nvSpPr>
          <p:cNvPr id="9" name="Inhaltsplatzhalter 2">
            <a:extLst>
              <a:ext uri="{FF2B5EF4-FFF2-40B4-BE49-F238E27FC236}">
                <a16:creationId xmlns:a16="http://schemas.microsoft.com/office/drawing/2014/main" id="{9B677B2C-E6D2-4AB4-9A8B-FA68040317C7}"/>
              </a:ext>
            </a:extLst>
          </p:cNvPr>
          <p:cNvSpPr txBox="1">
            <a:spLocks/>
          </p:cNvSpPr>
          <p:nvPr/>
        </p:nvSpPr>
        <p:spPr>
          <a:xfrm>
            <a:off x="336176" y="3988398"/>
            <a:ext cx="1185582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Der Sieg gegen die Philister machte David im Volk beliebt, was sich in den Liedern der Frauen ausdrückte (1 Sam 18, Zimbeln). Saul trachtete ihm nach dem Leben, weil er um seine Macht fürchtete. Er wollte ihn töten und verfolgte ihn. Sauls Sohn Jonathan und David waren befreundet. Er schenkte David seine Rüstung und verriet ihm Sauls Pläne (Zeichen des Pfeils als Aufforderung zur Flucht). David schonte Saul in der Höhle und nachts in Lager </a:t>
            </a:r>
            <a:r>
              <a:rPr lang="de-DE" dirty="0">
                <a:highlight>
                  <a:srgbClr val="FFFF00"/>
                </a:highlight>
              </a:rPr>
              <a:t>1 Sam 24.26</a:t>
            </a:r>
            <a:r>
              <a:rPr lang="de-DE" dirty="0"/>
              <a:t>. Saul und Jonathan fielen im Kampf gegen die Philister. David wurde König.</a:t>
            </a:r>
          </a:p>
        </p:txBody>
      </p:sp>
    </p:spTree>
    <p:extLst>
      <p:ext uri="{BB962C8B-B14F-4D97-AF65-F5344CB8AC3E}">
        <p14:creationId xmlns:p14="http://schemas.microsoft.com/office/powerpoint/2010/main" val="301860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3F12039-B18A-4001-A59F-A386B3E99D38}"/>
              </a:ext>
            </a:extLst>
          </p:cNvPr>
          <p:cNvSpPr>
            <a:spLocks noGrp="1"/>
          </p:cNvSpPr>
          <p:nvPr>
            <p:ph idx="1"/>
          </p:nvPr>
        </p:nvSpPr>
        <p:spPr>
          <a:xfrm>
            <a:off x="838200" y="1825625"/>
            <a:ext cx="4938656" cy="4351338"/>
          </a:xfrm>
        </p:spPr>
        <p:txBody>
          <a:bodyPr/>
          <a:lstStyle/>
          <a:p>
            <a:pPr marL="0" indent="0">
              <a:buNone/>
            </a:pPr>
            <a:r>
              <a:rPr lang="de-DE" dirty="0"/>
              <a:t>David brachte die Bundeslade mit den 10 Geboten in die Davidstadt in Jerusalem. Seine Frau Michal, die Tochter Sauls, kritisierte ihn für sein kindliches Verhalten, als er vor der La</a:t>
            </a:r>
            <a:r>
              <a:rPr lang="de-AT" dirty="0"/>
              <a:t>d</a:t>
            </a:r>
            <a:r>
              <a:rPr lang="de-DE" dirty="0"/>
              <a:t>e spielte, tanzte und sang.</a:t>
            </a:r>
          </a:p>
        </p:txBody>
      </p:sp>
      <p:sp>
        <p:nvSpPr>
          <p:cNvPr id="6" name="AutoShape 6">
            <a:extLst>
              <a:ext uri="{FF2B5EF4-FFF2-40B4-BE49-F238E27FC236}">
                <a16:creationId xmlns:a16="http://schemas.microsoft.com/office/drawing/2014/main" id="{88DD76C1-D1F7-462E-9EBF-C38C99BE5009}"/>
              </a:ext>
            </a:extLst>
          </p:cNvPr>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AutoShape 8">
            <a:extLst>
              <a:ext uri="{FF2B5EF4-FFF2-40B4-BE49-F238E27FC236}">
                <a16:creationId xmlns:a16="http://schemas.microsoft.com/office/drawing/2014/main" id="{90F2606D-C487-4110-9F49-810A50DEB5B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 name="AutoShape 10">
            <a:extLst>
              <a:ext uri="{FF2B5EF4-FFF2-40B4-BE49-F238E27FC236}">
                <a16:creationId xmlns:a16="http://schemas.microsoft.com/office/drawing/2014/main" id="{016ABF08-1888-4522-98D1-8BC1E9A93CEC}"/>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Tree>
    <p:extLst>
      <p:ext uri="{BB962C8B-B14F-4D97-AF65-F5344CB8AC3E}">
        <p14:creationId xmlns:p14="http://schemas.microsoft.com/office/powerpoint/2010/main" val="75494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a:extLst>
              <a:ext uri="{FF2B5EF4-FFF2-40B4-BE49-F238E27FC236}">
                <a16:creationId xmlns:a16="http://schemas.microsoft.com/office/drawing/2014/main" id="{B495A27D-E9C8-4618-9A2D-7AB7BD2F1E1F}"/>
              </a:ext>
            </a:extLst>
          </p:cNvPr>
          <p:cNvSpPr txBox="1">
            <a:spLocks/>
          </p:cNvSpPr>
          <p:nvPr/>
        </p:nvSpPr>
        <p:spPr>
          <a:xfrm>
            <a:off x="281041" y="3687185"/>
            <a:ext cx="752412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David wurde übermütig am Höhepunkt seiner Macht. Er ließ den Hetiter </a:t>
            </a:r>
            <a:r>
              <a:rPr lang="de-DE" dirty="0" err="1"/>
              <a:t>Urija</a:t>
            </a:r>
            <a:r>
              <a:rPr lang="de-DE" dirty="0"/>
              <a:t> von seinem Heerführer </a:t>
            </a:r>
            <a:r>
              <a:rPr lang="de-DE"/>
              <a:t>Joab </a:t>
            </a:r>
            <a:r>
              <a:rPr lang="de-DE" dirty="0"/>
              <a:t>an vorderste Front im Kampf stellen, damit er zu Tode kam. Dann nahm er seine Frau Batseba zu sich. Ihr zweiter Sohn war Salomo. </a:t>
            </a:r>
          </a:p>
        </p:txBody>
      </p:sp>
      <p:sp>
        <p:nvSpPr>
          <p:cNvPr id="8" name="Inhaltsplatzhalter 2">
            <a:extLst>
              <a:ext uri="{FF2B5EF4-FFF2-40B4-BE49-F238E27FC236}">
                <a16:creationId xmlns:a16="http://schemas.microsoft.com/office/drawing/2014/main" id="{A09F3486-5E5F-4E77-9C69-7008E80FAC6B}"/>
              </a:ext>
            </a:extLst>
          </p:cNvPr>
          <p:cNvSpPr txBox="1">
            <a:spLocks/>
          </p:cNvSpPr>
          <p:nvPr/>
        </p:nvSpPr>
        <p:spPr>
          <a:xfrm>
            <a:off x="286974" y="5775961"/>
            <a:ext cx="1183436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Der Prophet Natan machte David seine Sünde bewusst, indem er ihm das Gleichnis vom armen Mann und seinem </a:t>
            </a:r>
            <a:r>
              <a:rPr lang="de-DE"/>
              <a:t>Schaf erzählte (</a:t>
            </a:r>
            <a:r>
              <a:rPr lang="de-DE" dirty="0"/>
              <a:t>Davids schrieb Ps </a:t>
            </a:r>
            <a:r>
              <a:rPr lang="de-DE"/>
              <a:t>51).</a:t>
            </a:r>
            <a:endParaRPr lang="de-DE" dirty="0"/>
          </a:p>
        </p:txBody>
      </p:sp>
    </p:spTree>
    <p:extLst>
      <p:ext uri="{BB962C8B-B14F-4D97-AF65-F5344CB8AC3E}">
        <p14:creationId xmlns:p14="http://schemas.microsoft.com/office/powerpoint/2010/main" val="377451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696</Words>
  <Application>Microsoft Office PowerPoint</Application>
  <PresentationFormat>Breitbild</PresentationFormat>
  <Paragraphs>26</Paragraphs>
  <Slides>7</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vt:lpstr>
      <vt:lpstr>DAVID</vt:lpstr>
      <vt:lpstr>PowerPoint-Präsentation</vt:lpstr>
      <vt:lpstr>David – Der Auserwählte Gottes</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dc:title>
  <dc:creator>Maximilian Hacker</dc:creator>
  <cp:lastModifiedBy>Maximilian Hacker</cp:lastModifiedBy>
  <cp:revision>10</cp:revision>
  <dcterms:created xsi:type="dcterms:W3CDTF">2021-11-22T10:38:35Z</dcterms:created>
  <dcterms:modified xsi:type="dcterms:W3CDTF">2021-12-08T22:45:24Z</dcterms:modified>
</cp:coreProperties>
</file>